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  <p:sldId id="281" r:id="rId43"/>
    <p:sldId id="282" r:id="rId44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Bebas Neue" charset="1" panose="00000500000000000000"/>
      <p:regular r:id="rId8"/>
    </p:embeddedFont>
    <p:embeddedFont>
      <p:font typeface="Bebas Neue Bold" charset="1" panose="020B0606020202050201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Montserrat" charset="1" panose="00000500000000000000"/>
      <p:regular r:id="rId14"/>
    </p:embeddedFont>
    <p:embeddedFont>
      <p:font typeface="Montserrat Bold" charset="1" panose="00000600000000000000"/>
      <p:regular r:id="rId15"/>
    </p:embeddedFont>
    <p:embeddedFont>
      <p:font typeface="Montserrat Italics" charset="1" panose="00000500000000000000"/>
      <p:regular r:id="rId16"/>
    </p:embeddedFont>
    <p:embeddedFont>
      <p:font typeface="Montserrat Bold Italics" charset="1" panose="000006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30" Target="slides/slide13.xml" Type="http://schemas.openxmlformats.org/officeDocument/2006/relationships/slide"/><Relationship Id="rId31" Target="slides/slide14.xml" Type="http://schemas.openxmlformats.org/officeDocument/2006/relationships/slide"/><Relationship Id="rId32" Target="slides/slide15.xml" Type="http://schemas.openxmlformats.org/officeDocument/2006/relationships/slide"/><Relationship Id="rId33" Target="slides/slide16.xml" Type="http://schemas.openxmlformats.org/officeDocument/2006/relationships/slide"/><Relationship Id="rId34" Target="slides/slide17.xml" Type="http://schemas.openxmlformats.org/officeDocument/2006/relationships/slide"/><Relationship Id="rId35" Target="slides/slide18.xml" Type="http://schemas.openxmlformats.org/officeDocument/2006/relationships/slide"/><Relationship Id="rId36" Target="slides/slide19.xml" Type="http://schemas.openxmlformats.org/officeDocument/2006/relationships/slide"/><Relationship Id="rId37" Target="slides/slide20.xml" Type="http://schemas.openxmlformats.org/officeDocument/2006/relationships/slide"/><Relationship Id="rId38" Target="slides/slide21.xml" Type="http://schemas.openxmlformats.org/officeDocument/2006/relationships/slide"/><Relationship Id="rId39" Target="slides/slide22.xml" Type="http://schemas.openxmlformats.org/officeDocument/2006/relationships/slide"/><Relationship Id="rId4" Target="theme/theme1.xml" Type="http://schemas.openxmlformats.org/officeDocument/2006/relationships/theme"/><Relationship Id="rId40" Target="slides/slide23.xml" Type="http://schemas.openxmlformats.org/officeDocument/2006/relationships/slide"/><Relationship Id="rId41" Target="slides/slide24.xml" Type="http://schemas.openxmlformats.org/officeDocument/2006/relationships/slide"/><Relationship Id="rId42" Target="slides/slide25.xml" Type="http://schemas.openxmlformats.org/officeDocument/2006/relationships/slide"/><Relationship Id="rId43" Target="slides/slide26.xml" Type="http://schemas.openxmlformats.org/officeDocument/2006/relationships/slide"/><Relationship Id="rId44" Target="slides/slide2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2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https://pt.wikipedia.org/wiki/John_McCarthy" TargetMode="External" Type="http://schemas.openxmlformats.org/officeDocument/2006/relationships/hyperlink"/><Relationship Id="rId7" Target="https://pt.wikipedia.org/wiki/John_McCarthy" TargetMode="External" Type="http://schemas.openxmlformats.org/officeDocument/2006/relationships/hyperlink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5479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4127" y="683475"/>
            <a:ext cx="16859746" cy="8920050"/>
            <a:chOff x="0" y="0"/>
            <a:chExt cx="4440427" cy="23493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0427" cy="2349314"/>
            </a:xfrm>
            <a:custGeom>
              <a:avLst/>
              <a:gdLst/>
              <a:ahLst/>
              <a:cxnLst/>
              <a:rect r="r" b="b" t="t" l="l"/>
              <a:pathLst>
                <a:path h="2349314" w="4440427">
                  <a:moveTo>
                    <a:pt x="15613" y="0"/>
                  </a:moveTo>
                  <a:lnTo>
                    <a:pt x="4424814" y="0"/>
                  </a:lnTo>
                  <a:cubicBezTo>
                    <a:pt x="4428955" y="0"/>
                    <a:pt x="4432926" y="1645"/>
                    <a:pt x="4435854" y="4573"/>
                  </a:cubicBezTo>
                  <a:cubicBezTo>
                    <a:pt x="4438782" y="7501"/>
                    <a:pt x="4440427" y="11472"/>
                    <a:pt x="4440427" y="15613"/>
                  </a:cubicBezTo>
                  <a:lnTo>
                    <a:pt x="4440427" y="2333701"/>
                  </a:lnTo>
                  <a:cubicBezTo>
                    <a:pt x="4440427" y="2337842"/>
                    <a:pt x="4438782" y="2341813"/>
                    <a:pt x="4435854" y="2344741"/>
                  </a:cubicBezTo>
                  <a:cubicBezTo>
                    <a:pt x="4432926" y="2347669"/>
                    <a:pt x="4428955" y="2349314"/>
                    <a:pt x="4424814" y="2349314"/>
                  </a:cubicBezTo>
                  <a:lnTo>
                    <a:pt x="15613" y="2349314"/>
                  </a:lnTo>
                  <a:cubicBezTo>
                    <a:pt x="11472" y="2349314"/>
                    <a:pt x="7501" y="2347669"/>
                    <a:pt x="4573" y="2344741"/>
                  </a:cubicBezTo>
                  <a:cubicBezTo>
                    <a:pt x="1645" y="2341813"/>
                    <a:pt x="0" y="2337842"/>
                    <a:pt x="0" y="2333701"/>
                  </a:cubicBezTo>
                  <a:lnTo>
                    <a:pt x="0" y="15613"/>
                  </a:lnTo>
                  <a:cubicBezTo>
                    <a:pt x="0" y="11472"/>
                    <a:pt x="1645" y="7501"/>
                    <a:pt x="4573" y="4573"/>
                  </a:cubicBezTo>
                  <a:cubicBezTo>
                    <a:pt x="7501" y="1645"/>
                    <a:pt x="11472" y="0"/>
                    <a:pt x="15613" y="0"/>
                  </a:cubicBezTo>
                  <a:close/>
                </a:path>
              </a:pathLst>
            </a:custGeom>
            <a:solidFill>
              <a:srgbClr val="FFFF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144000" y="7331880"/>
            <a:ext cx="6862994" cy="1589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8"/>
              </a:lnSpc>
            </a:pPr>
            <a:r>
              <a:rPr lang="en-US" sz="3034">
                <a:solidFill>
                  <a:srgbClr val="5479F7"/>
                </a:solidFill>
                <a:latin typeface="Montserrat Classic"/>
              </a:rPr>
              <a:t>João Gabriel R Gama</a:t>
            </a:r>
          </a:p>
          <a:p>
            <a:pPr algn="ctr">
              <a:lnSpc>
                <a:spcPts val="4248"/>
              </a:lnSpc>
            </a:pPr>
            <a:r>
              <a:rPr lang="en-US" sz="3034">
                <a:solidFill>
                  <a:srgbClr val="5479F7"/>
                </a:solidFill>
                <a:latin typeface="Montserrat Classic"/>
              </a:rPr>
              <a:t>Thiago Coutinho</a:t>
            </a:r>
          </a:p>
          <a:p>
            <a:pPr algn="ctr">
              <a:lnSpc>
                <a:spcPts val="4248"/>
              </a:lnSpc>
              <a:spcBef>
                <a:spcPct val="0"/>
              </a:spcBef>
            </a:pPr>
            <a:r>
              <a:rPr lang="en-US" sz="3034">
                <a:solidFill>
                  <a:srgbClr val="5479F7"/>
                </a:solidFill>
                <a:latin typeface="Montserrat Classic"/>
              </a:rPr>
              <a:t>Adiel Cristo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786415" y="2458900"/>
            <a:ext cx="6872071" cy="4749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101"/>
              </a:lnSpc>
            </a:pPr>
            <a:r>
              <a:rPr lang="en-US" sz="12873">
                <a:solidFill>
                  <a:srgbClr val="000000"/>
                </a:solidFill>
                <a:latin typeface="Bebas Neue Bold"/>
              </a:rPr>
              <a:t>Ia para criação de conteúdo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84164" y="5165808"/>
            <a:ext cx="6118937" cy="2614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Desafios de adaptação linguística e cultural</a:t>
            </a:r>
          </a:p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Necessidade de revisão humana</a:t>
            </a:r>
          </a:p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584164" y="2168741"/>
            <a:ext cx="5707457" cy="3145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Ia para criação de conteúdo em português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77569" y="2835551"/>
            <a:ext cx="3451574" cy="2938743"/>
            <a:chOff x="0" y="0"/>
            <a:chExt cx="909057" cy="7739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09057" cy="773990"/>
            </a:xfrm>
            <a:custGeom>
              <a:avLst/>
              <a:gdLst/>
              <a:ahLst/>
              <a:cxnLst/>
              <a:rect r="r" b="b" t="t" l="l"/>
              <a:pathLst>
                <a:path h="773990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697727"/>
                  </a:lnTo>
                  <a:cubicBezTo>
                    <a:pt x="909057" y="739846"/>
                    <a:pt x="874913" y="773990"/>
                    <a:pt x="832794" y="773990"/>
                  </a:cubicBezTo>
                  <a:lnTo>
                    <a:pt x="76262" y="773990"/>
                  </a:lnTo>
                  <a:cubicBezTo>
                    <a:pt x="56036" y="773990"/>
                    <a:pt x="36639" y="765955"/>
                    <a:pt x="22337" y="751653"/>
                  </a:cubicBezTo>
                  <a:cubicBezTo>
                    <a:pt x="8035" y="737351"/>
                    <a:pt x="0" y="717953"/>
                    <a:pt x="0" y="697727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FFFF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774859" y="3126960"/>
            <a:ext cx="3058297" cy="90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Chat GPT</a:t>
            </a:r>
          </a:p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+ AIRPM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6540" y="3977225"/>
            <a:ext cx="3254936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Modelo de IA projetado para interação em linguagem natural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471331" y="2835551"/>
            <a:ext cx="3451574" cy="2938743"/>
            <a:chOff x="0" y="0"/>
            <a:chExt cx="909057" cy="7739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09057" cy="773990"/>
            </a:xfrm>
            <a:custGeom>
              <a:avLst/>
              <a:gdLst/>
              <a:ahLst/>
              <a:cxnLst/>
              <a:rect r="r" b="b" t="t" l="l"/>
              <a:pathLst>
                <a:path h="773990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697727"/>
                  </a:lnTo>
                  <a:cubicBezTo>
                    <a:pt x="909057" y="739846"/>
                    <a:pt x="874913" y="773990"/>
                    <a:pt x="832794" y="773990"/>
                  </a:cubicBezTo>
                  <a:lnTo>
                    <a:pt x="76262" y="773990"/>
                  </a:lnTo>
                  <a:cubicBezTo>
                    <a:pt x="56036" y="773990"/>
                    <a:pt x="36639" y="765955"/>
                    <a:pt x="22337" y="751653"/>
                  </a:cubicBezTo>
                  <a:cubicBezTo>
                    <a:pt x="8035" y="737351"/>
                    <a:pt x="0" y="717953"/>
                    <a:pt x="0" y="697727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FFFF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667970" y="3274883"/>
            <a:ext cx="3058297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BERT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667970" y="3977225"/>
            <a:ext cx="3058297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IA desenvolvida pa</a:t>
            </a:r>
            <a:r>
              <a:rPr lang="en-US" sz="2100">
                <a:solidFill>
                  <a:srgbClr val="000000"/>
                </a:solidFill>
                <a:latin typeface="Montserrat"/>
              </a:rPr>
              <a:t>ra processamento de linguagem natural.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365094" y="2835551"/>
            <a:ext cx="3451574" cy="2938743"/>
            <a:chOff x="0" y="0"/>
            <a:chExt cx="909057" cy="7739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09057" cy="773990"/>
            </a:xfrm>
            <a:custGeom>
              <a:avLst/>
              <a:gdLst/>
              <a:ahLst/>
              <a:cxnLst/>
              <a:rect r="r" b="b" t="t" l="l"/>
              <a:pathLst>
                <a:path h="773990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697727"/>
                  </a:lnTo>
                  <a:cubicBezTo>
                    <a:pt x="909057" y="739846"/>
                    <a:pt x="874913" y="773990"/>
                    <a:pt x="832794" y="773990"/>
                  </a:cubicBezTo>
                  <a:lnTo>
                    <a:pt x="76262" y="773990"/>
                  </a:lnTo>
                  <a:cubicBezTo>
                    <a:pt x="56036" y="773990"/>
                    <a:pt x="36639" y="765955"/>
                    <a:pt x="22337" y="751653"/>
                  </a:cubicBezTo>
                  <a:cubicBezTo>
                    <a:pt x="8035" y="737351"/>
                    <a:pt x="0" y="717953"/>
                    <a:pt x="0" y="697727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FFFF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561733" y="3274883"/>
            <a:ext cx="3058297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Transformer XL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63413" y="3827356"/>
            <a:ext cx="3254936" cy="1434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54"/>
              </a:lnSpc>
              <a:spcBef>
                <a:spcPct val="0"/>
              </a:spcBef>
            </a:pPr>
            <a:r>
              <a:rPr lang="en-US" sz="1902">
                <a:solidFill>
                  <a:srgbClr val="000000"/>
                </a:solidFill>
                <a:latin typeface="Montserrat"/>
              </a:rPr>
              <a:t>Modelo de IA especialmente projetado para lidar com sequências longas de texto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3258857" y="2835551"/>
            <a:ext cx="3451574" cy="2938743"/>
            <a:chOff x="0" y="0"/>
            <a:chExt cx="909057" cy="77399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09057" cy="773990"/>
            </a:xfrm>
            <a:custGeom>
              <a:avLst/>
              <a:gdLst/>
              <a:ahLst/>
              <a:cxnLst/>
              <a:rect r="r" b="b" t="t" l="l"/>
              <a:pathLst>
                <a:path h="773990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697727"/>
                  </a:lnTo>
                  <a:cubicBezTo>
                    <a:pt x="909057" y="739846"/>
                    <a:pt x="874913" y="773990"/>
                    <a:pt x="832794" y="773990"/>
                  </a:cubicBezTo>
                  <a:lnTo>
                    <a:pt x="76262" y="773990"/>
                  </a:lnTo>
                  <a:cubicBezTo>
                    <a:pt x="56036" y="773990"/>
                    <a:pt x="36639" y="765955"/>
                    <a:pt x="22337" y="751653"/>
                  </a:cubicBezTo>
                  <a:cubicBezTo>
                    <a:pt x="8035" y="737351"/>
                    <a:pt x="0" y="717953"/>
                    <a:pt x="0" y="697727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FFFF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3455495" y="3274883"/>
            <a:ext cx="3058297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DeepAI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502794" y="3827356"/>
            <a:ext cx="2963699" cy="1434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4"/>
              </a:lnSpc>
              <a:spcBef>
                <a:spcPct val="0"/>
              </a:spcBef>
            </a:pPr>
            <a:r>
              <a:rPr lang="en-US" sz="1902">
                <a:solidFill>
                  <a:srgbClr val="000000"/>
                </a:solidFill>
                <a:latin typeface="Montserrat"/>
              </a:rPr>
              <a:t>Plataforma de IA que Utiliza modelos de aprendizado profundo para a geração de texto.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577569" y="6277459"/>
            <a:ext cx="3451574" cy="2938743"/>
            <a:chOff x="0" y="0"/>
            <a:chExt cx="909057" cy="77399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09057" cy="773990"/>
            </a:xfrm>
            <a:custGeom>
              <a:avLst/>
              <a:gdLst/>
              <a:ahLst/>
              <a:cxnLst/>
              <a:rect r="r" b="b" t="t" l="l"/>
              <a:pathLst>
                <a:path h="773990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697727"/>
                  </a:lnTo>
                  <a:cubicBezTo>
                    <a:pt x="909057" y="739846"/>
                    <a:pt x="874913" y="773990"/>
                    <a:pt x="832794" y="773990"/>
                  </a:cubicBezTo>
                  <a:lnTo>
                    <a:pt x="76262" y="773990"/>
                  </a:lnTo>
                  <a:cubicBezTo>
                    <a:pt x="56036" y="773990"/>
                    <a:pt x="36639" y="765955"/>
                    <a:pt x="22337" y="751653"/>
                  </a:cubicBezTo>
                  <a:cubicBezTo>
                    <a:pt x="8035" y="737351"/>
                    <a:pt x="0" y="717953"/>
                    <a:pt x="0" y="697727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FFFF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774207" y="6716790"/>
            <a:ext cx="3058297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Jasper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803434" y="7254540"/>
            <a:ext cx="3058297" cy="1577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IA que podem ajudá-lo a criar comunicados de imprensa de alta qualidade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5471331" y="6277459"/>
            <a:ext cx="3451574" cy="2938743"/>
            <a:chOff x="0" y="0"/>
            <a:chExt cx="909057" cy="77399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909057" cy="773990"/>
            </a:xfrm>
            <a:custGeom>
              <a:avLst/>
              <a:gdLst/>
              <a:ahLst/>
              <a:cxnLst/>
              <a:rect r="r" b="b" t="t" l="l"/>
              <a:pathLst>
                <a:path h="773990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697727"/>
                  </a:lnTo>
                  <a:cubicBezTo>
                    <a:pt x="909057" y="739846"/>
                    <a:pt x="874913" y="773990"/>
                    <a:pt x="832794" y="773990"/>
                  </a:cubicBezTo>
                  <a:lnTo>
                    <a:pt x="76262" y="773990"/>
                  </a:lnTo>
                  <a:cubicBezTo>
                    <a:pt x="56036" y="773990"/>
                    <a:pt x="36639" y="765955"/>
                    <a:pt x="22337" y="751653"/>
                  </a:cubicBezTo>
                  <a:cubicBezTo>
                    <a:pt x="8035" y="737351"/>
                    <a:pt x="0" y="717953"/>
                    <a:pt x="0" y="697727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FFFF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5667970" y="6716790"/>
            <a:ext cx="3058297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Copy.AI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668622" y="7254540"/>
            <a:ext cx="3058297" cy="1577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Ferramenta on-line foi projetada para ajudá-lo a escrever uma cópia criativa 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9365094" y="6277459"/>
            <a:ext cx="3451574" cy="2938743"/>
            <a:chOff x="0" y="0"/>
            <a:chExt cx="909057" cy="77399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909057" cy="773990"/>
            </a:xfrm>
            <a:custGeom>
              <a:avLst/>
              <a:gdLst/>
              <a:ahLst/>
              <a:cxnLst/>
              <a:rect r="r" b="b" t="t" l="l"/>
              <a:pathLst>
                <a:path h="773990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697727"/>
                  </a:lnTo>
                  <a:cubicBezTo>
                    <a:pt x="909057" y="739846"/>
                    <a:pt x="874913" y="773990"/>
                    <a:pt x="832794" y="773990"/>
                  </a:cubicBezTo>
                  <a:lnTo>
                    <a:pt x="76262" y="773990"/>
                  </a:lnTo>
                  <a:cubicBezTo>
                    <a:pt x="56036" y="773990"/>
                    <a:pt x="36639" y="765955"/>
                    <a:pt x="22337" y="751653"/>
                  </a:cubicBezTo>
                  <a:cubicBezTo>
                    <a:pt x="8035" y="737351"/>
                    <a:pt x="0" y="717953"/>
                    <a:pt x="0" y="697727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FFFF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9561733" y="6716790"/>
            <a:ext cx="3058297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Writesonic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561733" y="7254540"/>
            <a:ext cx="3058297" cy="77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IA para auxiliar escritores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13258857" y="6277459"/>
            <a:ext cx="3451574" cy="2938743"/>
            <a:chOff x="0" y="0"/>
            <a:chExt cx="909057" cy="77399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909057" cy="773990"/>
            </a:xfrm>
            <a:custGeom>
              <a:avLst/>
              <a:gdLst/>
              <a:ahLst/>
              <a:cxnLst/>
              <a:rect r="r" b="b" t="t" l="l"/>
              <a:pathLst>
                <a:path h="773990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697727"/>
                  </a:lnTo>
                  <a:cubicBezTo>
                    <a:pt x="909057" y="739846"/>
                    <a:pt x="874913" y="773990"/>
                    <a:pt x="832794" y="773990"/>
                  </a:cubicBezTo>
                  <a:lnTo>
                    <a:pt x="76262" y="773990"/>
                  </a:lnTo>
                  <a:cubicBezTo>
                    <a:pt x="56036" y="773990"/>
                    <a:pt x="36639" y="765955"/>
                    <a:pt x="22337" y="751653"/>
                  </a:cubicBezTo>
                  <a:cubicBezTo>
                    <a:pt x="8035" y="737351"/>
                    <a:pt x="0" y="717953"/>
                    <a:pt x="0" y="697727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FFFF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39" id="3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0" id="40"/>
          <p:cNvSpPr txBox="true"/>
          <p:nvPr/>
        </p:nvSpPr>
        <p:spPr>
          <a:xfrm rot="0">
            <a:off x="13455495" y="6716790"/>
            <a:ext cx="3058297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Anyword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3455495" y="7254540"/>
            <a:ext cx="3058297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Anyword</a:t>
            </a:r>
            <a:r>
              <a:rPr lang="en-US" sz="2100">
                <a:solidFill>
                  <a:srgbClr val="000000"/>
                </a:solidFill>
                <a:latin typeface="Montserrat"/>
              </a:rPr>
              <a:t> pode criar conteúdo para o seu site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3067824" y="1464028"/>
            <a:ext cx="12152351" cy="86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75"/>
              </a:lnSpc>
              <a:spcBef>
                <a:spcPct val="0"/>
              </a:spcBef>
            </a:pPr>
            <a:r>
              <a:rPr lang="en-US" sz="6312">
                <a:solidFill>
                  <a:srgbClr val="000000"/>
                </a:solidFill>
                <a:latin typeface="Bebas Neue Bold"/>
              </a:rPr>
              <a:t>Exemplos de IAs para geração de texto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84164" y="5165808"/>
            <a:ext cx="6118937" cy="3138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Realização de tarefas básicas de edição de imagens</a:t>
            </a:r>
          </a:p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Criação de conteúdo avançado com base em descrição de texto</a:t>
            </a:r>
          </a:p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584164" y="2168741"/>
            <a:ext cx="5707457" cy="3117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Ia para criação de conteúdo VISUAL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78423" y="6228931"/>
            <a:ext cx="6118937" cy="3662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Uso de textos e imagens sem respeitar os direitos autorais dos criadores</a:t>
            </a:r>
          </a:p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Extração de padrões a partir de características desenvolvidas pelos artistas</a:t>
            </a:r>
          </a:p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584164" y="2168741"/>
            <a:ext cx="5707457" cy="4136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A POLÊMICA NO USO DA IA PARA criação de conteúdo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78423" y="6228931"/>
            <a:ext cx="6118937" cy="2090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Retroalimentação a partir de conteúdo gerado por IA </a:t>
            </a:r>
          </a:p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Validação do conteúdo gerado</a:t>
            </a:r>
          </a:p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584164" y="2168741"/>
            <a:ext cx="5707457" cy="4136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A POLÊMICA NO USO DA IA PARA criação de conteúdo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84164" y="2168741"/>
            <a:ext cx="5707457" cy="4136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EXEMPLOS DE FERRAMENTAS DE IA PARA Criação VISUAL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169849" y="3752041"/>
            <a:ext cx="7645061" cy="1865059"/>
          </a:xfrm>
          <a:custGeom>
            <a:avLst/>
            <a:gdLst/>
            <a:ahLst/>
            <a:cxnLst/>
            <a:rect r="r" b="b" t="t" l="l"/>
            <a:pathLst>
              <a:path h="1865059" w="7645061">
                <a:moveTo>
                  <a:pt x="0" y="0"/>
                </a:moveTo>
                <a:lnTo>
                  <a:pt x="7645061" y="0"/>
                </a:lnTo>
                <a:lnTo>
                  <a:pt x="7645061" y="1865059"/>
                </a:lnTo>
                <a:lnTo>
                  <a:pt x="0" y="18650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675841"/>
            <a:ext cx="6118937" cy="302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DALL-E</a:t>
            </a:r>
          </a:p>
          <a:p>
            <a:pPr marL="1165860" indent="-388620" lvl="2">
              <a:lnSpc>
                <a:spcPts val="4050"/>
              </a:lnSpc>
              <a:buFont typeface="Arial"/>
              <a:buChar char="⚬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Lançado em janeiro de 2021 pela OpenAI</a:t>
            </a:r>
          </a:p>
          <a:p>
            <a:pPr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DALL-E 2</a:t>
            </a:r>
          </a:p>
          <a:p>
            <a:pPr marL="1165860" indent="-388620" lvl="2">
              <a:lnSpc>
                <a:spcPts val="4050"/>
              </a:lnSpc>
              <a:buFont typeface="Arial"/>
              <a:buChar char="⚬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Lançado um ano depois </a:t>
            </a:r>
          </a:p>
          <a:p>
            <a:pPr algn="l">
              <a:lnSpc>
                <a:spcPts val="345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39180" y="1902486"/>
            <a:ext cx="6118937" cy="10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DALL-E 2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051922" y="1455706"/>
            <a:ext cx="7375589" cy="7375589"/>
          </a:xfrm>
          <a:custGeom>
            <a:avLst/>
            <a:gdLst/>
            <a:ahLst/>
            <a:cxnLst/>
            <a:rect r="r" b="b" t="t" l="l"/>
            <a:pathLst>
              <a:path h="7375589" w="7375589">
                <a:moveTo>
                  <a:pt x="0" y="0"/>
                </a:moveTo>
                <a:lnTo>
                  <a:pt x="7375589" y="0"/>
                </a:lnTo>
                <a:lnTo>
                  <a:pt x="7375589" y="7375588"/>
                </a:lnTo>
                <a:lnTo>
                  <a:pt x="0" y="73755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14328" y="1558608"/>
            <a:ext cx="6118937" cy="1011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Geração de imagens a partir de texto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4328" y="555942"/>
            <a:ext cx="6118937" cy="10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DALL-E 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726305"/>
            <a:ext cx="6716860" cy="77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Entrada: An astronaut riding a horse in photorealistic style.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19899" y="2840200"/>
            <a:ext cx="5841562" cy="5841562"/>
          </a:xfrm>
          <a:custGeom>
            <a:avLst/>
            <a:gdLst/>
            <a:ahLst/>
            <a:cxnLst/>
            <a:rect r="r" b="b" t="t" l="l"/>
            <a:pathLst>
              <a:path h="5841562" w="5841562">
                <a:moveTo>
                  <a:pt x="0" y="0"/>
                </a:moveTo>
                <a:lnTo>
                  <a:pt x="5841562" y="0"/>
                </a:lnTo>
                <a:lnTo>
                  <a:pt x="5841562" y="5841562"/>
                </a:lnTo>
                <a:lnTo>
                  <a:pt x="0" y="5841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592338" y="2840200"/>
            <a:ext cx="8203535" cy="4606600"/>
          </a:xfrm>
          <a:custGeom>
            <a:avLst/>
            <a:gdLst/>
            <a:ahLst/>
            <a:cxnLst/>
            <a:rect r="r" b="b" t="t" l="l"/>
            <a:pathLst>
              <a:path h="4606600" w="8203535">
                <a:moveTo>
                  <a:pt x="0" y="0"/>
                </a:moveTo>
                <a:lnTo>
                  <a:pt x="8203535" y="0"/>
                </a:lnTo>
                <a:lnTo>
                  <a:pt x="8203535" y="4606600"/>
                </a:lnTo>
                <a:lnTo>
                  <a:pt x="0" y="4606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82250" y="8881110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Entrada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35676" y="7584908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Saída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4328" y="555942"/>
            <a:ext cx="6118937" cy="10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DALL-E 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14328" y="1558608"/>
            <a:ext cx="8013911" cy="497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Outpainting: </a:t>
            </a:r>
            <a:r>
              <a:rPr lang="en-US" sz="2700">
                <a:solidFill>
                  <a:srgbClr val="000000"/>
                </a:solidFill>
                <a:latin typeface="Montserrat Classic Bold"/>
              </a:rPr>
              <a:t>Expansão de imagens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19899" y="2840200"/>
            <a:ext cx="5841562" cy="5841562"/>
          </a:xfrm>
          <a:custGeom>
            <a:avLst/>
            <a:gdLst/>
            <a:ahLst/>
            <a:cxnLst/>
            <a:rect r="r" b="b" t="t" l="l"/>
            <a:pathLst>
              <a:path h="5841562" w="5841562">
                <a:moveTo>
                  <a:pt x="0" y="0"/>
                </a:moveTo>
                <a:lnTo>
                  <a:pt x="5841562" y="0"/>
                </a:lnTo>
                <a:lnTo>
                  <a:pt x="5841562" y="5841562"/>
                </a:lnTo>
                <a:lnTo>
                  <a:pt x="0" y="5841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592338" y="1634808"/>
            <a:ext cx="8203535" cy="6418100"/>
          </a:xfrm>
          <a:custGeom>
            <a:avLst/>
            <a:gdLst/>
            <a:ahLst/>
            <a:cxnLst/>
            <a:rect r="r" b="b" t="t" l="l"/>
            <a:pathLst>
              <a:path h="6418100" w="8203535">
                <a:moveTo>
                  <a:pt x="0" y="0"/>
                </a:moveTo>
                <a:lnTo>
                  <a:pt x="8203535" y="0"/>
                </a:lnTo>
                <a:lnTo>
                  <a:pt x="8203535" y="6418100"/>
                </a:lnTo>
                <a:lnTo>
                  <a:pt x="0" y="64181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1" t="-28078" r="-101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82250" y="8881110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Entrada: Add a flamingo beside the pool.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35676" y="8162424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Saída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4328" y="555942"/>
            <a:ext cx="6118937" cy="10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DALL-E 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14328" y="1558608"/>
            <a:ext cx="7995864" cy="1011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65860" indent="-388620" lvl="2">
              <a:lnSpc>
                <a:spcPts val="4050"/>
              </a:lnSpc>
              <a:buFont typeface="Arial"/>
              <a:buChar char="⚬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Inpainting: </a:t>
            </a:r>
            <a:r>
              <a:rPr lang="en-US" sz="2700">
                <a:solidFill>
                  <a:srgbClr val="000000"/>
                </a:solidFill>
                <a:latin typeface="Montserrat Classic Bold"/>
              </a:rPr>
              <a:t>Edição de imagens com base em entrada de texto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3761">
            <a:off x="5768934" y="4961805"/>
            <a:ext cx="530923" cy="909681"/>
          </a:xfrm>
          <a:custGeom>
            <a:avLst/>
            <a:gdLst/>
            <a:ahLst/>
            <a:cxnLst/>
            <a:rect r="r" b="b" t="t" l="l"/>
            <a:pathLst>
              <a:path h="909681" w="530923">
                <a:moveTo>
                  <a:pt x="0" y="0"/>
                </a:moveTo>
                <a:lnTo>
                  <a:pt x="530922" y="0"/>
                </a:lnTo>
                <a:lnTo>
                  <a:pt x="530922" y="909680"/>
                </a:lnTo>
                <a:lnTo>
                  <a:pt x="0" y="9096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35972" y="2661332"/>
            <a:ext cx="927410" cy="927410"/>
            <a:chOff x="0" y="0"/>
            <a:chExt cx="1236547" cy="1236547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236547" cy="1236547"/>
              <a:chOff x="0" y="0"/>
              <a:chExt cx="812800" cy="8128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>
                <a:solidFill>
                  <a:srgbClr val="000000"/>
                </a:solidFill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3368" lIns="53368" bIns="53368" rIns="53368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440552" y="-38832"/>
              <a:ext cx="355442" cy="1028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353"/>
                </a:lnSpc>
                <a:spcBef>
                  <a:spcPct val="0"/>
                </a:spcBef>
              </a:pPr>
              <a:r>
                <a:rPr lang="en-US" sz="3676">
                  <a:solidFill>
                    <a:srgbClr val="000000"/>
                  </a:solidFill>
                  <a:latin typeface="Montserrat Classic Bold"/>
                </a:rPr>
                <a:t>1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835972" y="4214174"/>
            <a:ext cx="927410" cy="927410"/>
            <a:chOff x="0" y="0"/>
            <a:chExt cx="1236547" cy="123654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36547" cy="1236547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>
                <a:solidFill>
                  <a:srgbClr val="000000"/>
                </a:solidFill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3368" lIns="53368" bIns="53368" rIns="53368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440552" y="-38832"/>
              <a:ext cx="355442" cy="1028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353"/>
                </a:lnSpc>
                <a:spcBef>
                  <a:spcPct val="0"/>
                </a:spcBef>
              </a:pPr>
              <a:r>
                <a:rPr lang="en-US" sz="3676">
                  <a:solidFill>
                    <a:srgbClr val="000000"/>
                  </a:solidFill>
                  <a:latin typeface="Montserrat Classic Bold"/>
                </a:rPr>
                <a:t>2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835972" y="5716974"/>
            <a:ext cx="927410" cy="927410"/>
            <a:chOff x="0" y="0"/>
            <a:chExt cx="1236547" cy="1236547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1236547" cy="1236547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>
                <a:solidFill>
                  <a:srgbClr val="000000"/>
                </a:solidFill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3368" lIns="53368" bIns="53368" rIns="53368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7" id="17"/>
            <p:cNvSpPr txBox="true"/>
            <p:nvPr/>
          </p:nvSpPr>
          <p:spPr>
            <a:xfrm rot="0">
              <a:off x="440552" y="-38832"/>
              <a:ext cx="355442" cy="1028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353"/>
                </a:lnSpc>
                <a:spcBef>
                  <a:spcPct val="0"/>
                </a:spcBef>
              </a:pPr>
              <a:r>
                <a:rPr lang="en-US" sz="3676">
                  <a:solidFill>
                    <a:srgbClr val="000000"/>
                  </a:solidFill>
                  <a:latin typeface="Montserrat Classic Bold"/>
                </a:rPr>
                <a:t>3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835972" y="7169442"/>
            <a:ext cx="927410" cy="927410"/>
            <a:chOff x="0" y="0"/>
            <a:chExt cx="1236547" cy="1236547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1236547" cy="1236547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>
                <a:solidFill>
                  <a:srgbClr val="000000"/>
                </a:solidFill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3368" lIns="53368" bIns="53368" rIns="53368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440552" y="-38832"/>
              <a:ext cx="355442" cy="1028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353"/>
                </a:lnSpc>
                <a:spcBef>
                  <a:spcPct val="0"/>
                </a:spcBef>
              </a:pPr>
              <a:r>
                <a:rPr lang="en-US" sz="3676">
                  <a:solidFill>
                    <a:srgbClr val="000000"/>
                  </a:solidFill>
                  <a:latin typeface="Montserrat Classic Bold"/>
                </a:rPr>
                <a:t>4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801598" y="1905837"/>
            <a:ext cx="5232797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Montserrat Bold"/>
              </a:rPr>
              <a:t>O que é?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924419" y="2498697"/>
            <a:ext cx="8915186" cy="1043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90"/>
              </a:lnSpc>
            </a:pPr>
            <a:r>
              <a:rPr lang="en-US" sz="2195">
                <a:solidFill>
                  <a:srgbClr val="000000"/>
                </a:solidFill>
                <a:latin typeface="Montserrat Classic Bold"/>
              </a:rPr>
              <a:t>Campo da Ciência da Computação que se dedica a reproduzir o comportamento humano e a tomada de decisões.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979619" y="3820890"/>
            <a:ext cx="8948268" cy="159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99"/>
              </a:lnSpc>
            </a:pPr>
            <a:r>
              <a:rPr lang="en-US" sz="2199">
                <a:solidFill>
                  <a:srgbClr val="000000"/>
                </a:solidFill>
                <a:latin typeface="Montserrat Classic Bold"/>
              </a:rPr>
              <a:t>Existem diferentes modelos de inteligência artificial,  classificados de acordo com a sua funcionalidade e a sua capacidade.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979619" y="6018754"/>
            <a:ext cx="7958219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99"/>
              </a:lnSpc>
            </a:pPr>
            <a:r>
              <a:rPr lang="en-US" sz="2199">
                <a:solidFill>
                  <a:srgbClr val="000000"/>
                </a:solidFill>
                <a:latin typeface="Montserrat Classic Bold"/>
              </a:rPr>
              <a:t>Machine learning e Deep learning.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979619" y="7276912"/>
            <a:ext cx="7196584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 Classic Bold"/>
              </a:rPr>
              <a:t>M</a:t>
            </a:r>
            <a:r>
              <a:rPr lang="en-US" sz="2199">
                <a:solidFill>
                  <a:srgbClr val="000000"/>
                </a:solidFill>
                <a:latin typeface="Montserrat Classic Bold"/>
              </a:rPr>
              <a:t>aior desenvolvimento a partir da década de 1950.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19899" y="2840200"/>
            <a:ext cx="5841562" cy="5841562"/>
          </a:xfrm>
          <a:custGeom>
            <a:avLst/>
            <a:gdLst/>
            <a:ahLst/>
            <a:cxnLst/>
            <a:rect r="r" b="b" t="t" l="l"/>
            <a:pathLst>
              <a:path h="5841562" w="5841562">
                <a:moveTo>
                  <a:pt x="0" y="0"/>
                </a:moveTo>
                <a:lnTo>
                  <a:pt x="5841562" y="0"/>
                </a:lnTo>
                <a:lnTo>
                  <a:pt x="5841562" y="5841562"/>
                </a:lnTo>
                <a:lnTo>
                  <a:pt x="0" y="5841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592338" y="1634808"/>
            <a:ext cx="8203535" cy="6418100"/>
          </a:xfrm>
          <a:custGeom>
            <a:avLst/>
            <a:gdLst/>
            <a:ahLst/>
            <a:cxnLst/>
            <a:rect r="r" b="b" t="t" l="l"/>
            <a:pathLst>
              <a:path h="6418100" w="8203535">
                <a:moveTo>
                  <a:pt x="0" y="0"/>
                </a:moveTo>
                <a:lnTo>
                  <a:pt x="8203535" y="0"/>
                </a:lnTo>
                <a:lnTo>
                  <a:pt x="8203535" y="6418100"/>
                </a:lnTo>
                <a:lnTo>
                  <a:pt x="0" y="64181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3909" r="0" b="-13909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82250" y="8881110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Entrada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35676" y="8162424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Saída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4328" y="555942"/>
            <a:ext cx="6118937" cy="10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DALL-E 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14328" y="1558608"/>
            <a:ext cx="7995864" cy="497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65860" indent="-388620" lvl="2">
              <a:lnSpc>
                <a:spcPts val="4050"/>
              </a:lnSpc>
              <a:buFont typeface="Arial"/>
              <a:buChar char="⚬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Variações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312442" y="2081045"/>
            <a:ext cx="8780527" cy="5534437"/>
          </a:xfrm>
          <a:custGeom>
            <a:avLst/>
            <a:gdLst/>
            <a:ahLst/>
            <a:cxnLst/>
            <a:rect r="r" b="b" t="t" l="l"/>
            <a:pathLst>
              <a:path h="5534437" w="8780527">
                <a:moveTo>
                  <a:pt x="0" y="0"/>
                </a:moveTo>
                <a:lnTo>
                  <a:pt x="8780528" y="0"/>
                </a:lnTo>
                <a:lnTo>
                  <a:pt x="8780528" y="5534437"/>
                </a:lnTo>
                <a:lnTo>
                  <a:pt x="0" y="55344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9180" y="1902486"/>
            <a:ext cx="6118937" cy="10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Photoshop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675841"/>
            <a:ext cx="6118937" cy="497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Preenchimento generativo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44276" y="7684670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Gerando objetos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312442" y="2081045"/>
            <a:ext cx="8780527" cy="5534437"/>
          </a:xfrm>
          <a:custGeom>
            <a:avLst/>
            <a:gdLst/>
            <a:ahLst/>
            <a:cxnLst/>
            <a:rect r="r" b="b" t="t" l="l"/>
            <a:pathLst>
              <a:path h="5534437" w="8780527">
                <a:moveTo>
                  <a:pt x="0" y="0"/>
                </a:moveTo>
                <a:lnTo>
                  <a:pt x="8780528" y="0"/>
                </a:lnTo>
                <a:lnTo>
                  <a:pt x="8780528" y="5534437"/>
                </a:lnTo>
                <a:lnTo>
                  <a:pt x="0" y="55344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9180" y="1902486"/>
            <a:ext cx="6118937" cy="10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Photoshop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675841"/>
            <a:ext cx="6118937" cy="497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Preenchimento generativo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44276" y="7684670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Gerando fundo de imagens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312442" y="2081045"/>
            <a:ext cx="8780527" cy="5534437"/>
          </a:xfrm>
          <a:custGeom>
            <a:avLst/>
            <a:gdLst/>
            <a:ahLst/>
            <a:cxnLst/>
            <a:rect r="r" b="b" t="t" l="l"/>
            <a:pathLst>
              <a:path h="5534437" w="8780527">
                <a:moveTo>
                  <a:pt x="0" y="0"/>
                </a:moveTo>
                <a:lnTo>
                  <a:pt x="8780528" y="0"/>
                </a:lnTo>
                <a:lnTo>
                  <a:pt x="8780528" y="5534437"/>
                </a:lnTo>
                <a:lnTo>
                  <a:pt x="0" y="55344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9180" y="1902486"/>
            <a:ext cx="6118937" cy="10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Photoshop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675841"/>
            <a:ext cx="6118937" cy="497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Preenchimento generativo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44276" y="7684670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Estendendo imagens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956718" y="1492209"/>
            <a:ext cx="7302582" cy="7302582"/>
          </a:xfrm>
          <a:custGeom>
            <a:avLst/>
            <a:gdLst/>
            <a:ahLst/>
            <a:cxnLst/>
            <a:rect r="r" b="b" t="t" l="l"/>
            <a:pathLst>
              <a:path h="7302582" w="7302582">
                <a:moveTo>
                  <a:pt x="0" y="0"/>
                </a:moveTo>
                <a:lnTo>
                  <a:pt x="7302582" y="0"/>
                </a:lnTo>
                <a:lnTo>
                  <a:pt x="7302582" y="7302582"/>
                </a:lnTo>
                <a:lnTo>
                  <a:pt x="0" y="73025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9180" y="1902486"/>
            <a:ext cx="6118937" cy="10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STABLE DIFFUSION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559950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Entrada: some tired students at the college.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49579" y="8881110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Saída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956718" y="1492209"/>
            <a:ext cx="7302582" cy="7302582"/>
          </a:xfrm>
          <a:custGeom>
            <a:avLst/>
            <a:gdLst/>
            <a:ahLst/>
            <a:cxnLst/>
            <a:rect r="r" b="b" t="t" l="l"/>
            <a:pathLst>
              <a:path h="7302582" w="7302582">
                <a:moveTo>
                  <a:pt x="0" y="0"/>
                </a:moveTo>
                <a:lnTo>
                  <a:pt x="7302582" y="0"/>
                </a:lnTo>
                <a:lnTo>
                  <a:pt x="7302582" y="7302582"/>
                </a:lnTo>
                <a:lnTo>
                  <a:pt x="0" y="73025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9180" y="1902486"/>
            <a:ext cx="6118937" cy="10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STABLE DIFFUSION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559950"/>
            <a:ext cx="6716860" cy="77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Entrada: a dark castle floating in the air in the middle of a fog.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49579" y="8881110"/>
            <a:ext cx="6716860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Saída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bg>
      <p:bgPr>
        <a:solidFill>
          <a:srgbClr val="5479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4127" y="683475"/>
            <a:ext cx="16859746" cy="8920050"/>
            <a:chOff x="0" y="0"/>
            <a:chExt cx="4440427" cy="23493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0427" cy="2349314"/>
            </a:xfrm>
            <a:custGeom>
              <a:avLst/>
              <a:gdLst/>
              <a:ahLst/>
              <a:cxnLst/>
              <a:rect r="r" b="b" t="t" l="l"/>
              <a:pathLst>
                <a:path h="2349314" w="4440427">
                  <a:moveTo>
                    <a:pt x="15613" y="0"/>
                  </a:moveTo>
                  <a:lnTo>
                    <a:pt x="4424814" y="0"/>
                  </a:lnTo>
                  <a:cubicBezTo>
                    <a:pt x="4428955" y="0"/>
                    <a:pt x="4432926" y="1645"/>
                    <a:pt x="4435854" y="4573"/>
                  </a:cubicBezTo>
                  <a:cubicBezTo>
                    <a:pt x="4438782" y="7501"/>
                    <a:pt x="4440427" y="11472"/>
                    <a:pt x="4440427" y="15613"/>
                  </a:cubicBezTo>
                  <a:lnTo>
                    <a:pt x="4440427" y="2333701"/>
                  </a:lnTo>
                  <a:cubicBezTo>
                    <a:pt x="4440427" y="2337842"/>
                    <a:pt x="4438782" y="2341813"/>
                    <a:pt x="4435854" y="2344741"/>
                  </a:cubicBezTo>
                  <a:cubicBezTo>
                    <a:pt x="4432926" y="2347669"/>
                    <a:pt x="4428955" y="2349314"/>
                    <a:pt x="4424814" y="2349314"/>
                  </a:cubicBezTo>
                  <a:lnTo>
                    <a:pt x="15613" y="2349314"/>
                  </a:lnTo>
                  <a:cubicBezTo>
                    <a:pt x="11472" y="2349314"/>
                    <a:pt x="7501" y="2347669"/>
                    <a:pt x="4573" y="2344741"/>
                  </a:cubicBezTo>
                  <a:cubicBezTo>
                    <a:pt x="1645" y="2341813"/>
                    <a:pt x="0" y="2337842"/>
                    <a:pt x="0" y="2333701"/>
                  </a:cubicBezTo>
                  <a:lnTo>
                    <a:pt x="0" y="15613"/>
                  </a:lnTo>
                  <a:cubicBezTo>
                    <a:pt x="0" y="11472"/>
                    <a:pt x="1645" y="7501"/>
                    <a:pt x="4573" y="4573"/>
                  </a:cubicBezTo>
                  <a:cubicBezTo>
                    <a:pt x="7501" y="1645"/>
                    <a:pt x="11472" y="0"/>
                    <a:pt x="15613" y="0"/>
                  </a:cubicBezTo>
                  <a:close/>
                </a:path>
              </a:pathLst>
            </a:custGeom>
            <a:solidFill>
              <a:srgbClr val="FFFF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013415" y="826350"/>
            <a:ext cx="8732112" cy="76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40"/>
              </a:lnSpc>
            </a:pPr>
            <a:r>
              <a:rPr lang="en-US" sz="6000">
                <a:solidFill>
                  <a:srgbClr val="000000"/>
                </a:solidFill>
                <a:latin typeface="Montserrat Classic Bold"/>
              </a:rPr>
              <a:t>Referências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77968" y="2075815"/>
            <a:ext cx="15532065" cy="7433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282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Classic"/>
              </a:rPr>
              <a:t>https://www.institutodeengenharia.org.br/site/2018/10/29/a-historia-da-inteligencia-artificial/</a:t>
            </a:r>
          </a:p>
          <a:p>
            <a:pPr>
              <a:lnSpc>
                <a:spcPts val="2820"/>
              </a:lnSpc>
            </a:pPr>
          </a:p>
          <a:p>
            <a:pPr marL="647700" indent="-323850" lvl="1">
              <a:lnSpc>
                <a:spcPts val="282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Classic"/>
              </a:rPr>
              <a:t>https://brasilescola.uol.com.br/informatica/inteligencia-artificial.htm#Hist%C3%B3ria+da+intelig%C3%AAncia+artificial</a:t>
            </a:r>
          </a:p>
          <a:p>
            <a:pPr>
              <a:lnSpc>
                <a:spcPts val="2820"/>
              </a:lnSpc>
            </a:pPr>
          </a:p>
          <a:p>
            <a:pPr marL="647700" indent="-323850" lvl="1">
              <a:lnSpc>
                <a:spcPts val="282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Classic"/>
              </a:rPr>
              <a:t>https://opencadd.com.br/como-surgiu-a-inteligencia-artificial</a:t>
            </a:r>
          </a:p>
          <a:p>
            <a:pPr>
              <a:lnSpc>
                <a:spcPts val="2820"/>
              </a:lnSpc>
            </a:pPr>
          </a:p>
          <a:p>
            <a:pPr marL="647700" indent="-323850" lvl="1">
              <a:lnSpc>
                <a:spcPts val="282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Classic"/>
              </a:rPr>
              <a:t>https://andrelug.com/geradores-de-texto-com-ia/</a:t>
            </a:r>
          </a:p>
          <a:p>
            <a:pPr>
              <a:lnSpc>
                <a:spcPts val="2820"/>
              </a:lnSpc>
            </a:pPr>
          </a:p>
          <a:p>
            <a:pPr marL="647700" indent="-323850" lvl="1">
              <a:lnSpc>
                <a:spcPts val="282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Classic"/>
              </a:rPr>
              <a:t>https://openai.com/dall-e-2</a:t>
            </a:r>
          </a:p>
          <a:p>
            <a:pPr>
              <a:lnSpc>
                <a:spcPts val="2820"/>
              </a:lnSpc>
            </a:pPr>
          </a:p>
          <a:p>
            <a:pPr marL="647700" indent="-323850" lvl="1">
              <a:lnSpc>
                <a:spcPts val="282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Classic"/>
              </a:rPr>
              <a:t>https://www.midjourney.com</a:t>
            </a:r>
          </a:p>
          <a:p>
            <a:pPr>
              <a:lnSpc>
                <a:spcPts val="2820"/>
              </a:lnSpc>
            </a:pPr>
          </a:p>
          <a:p>
            <a:pPr marL="647700" indent="-323850" lvl="1">
              <a:lnSpc>
                <a:spcPts val="282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Classic"/>
              </a:rPr>
              <a:t>https://stablediffusionweb.com</a:t>
            </a:r>
          </a:p>
          <a:p>
            <a:pPr>
              <a:lnSpc>
                <a:spcPts val="2820"/>
              </a:lnSpc>
            </a:pPr>
          </a:p>
          <a:p>
            <a:pPr marL="647700" indent="-323850" lvl="1">
              <a:lnSpc>
                <a:spcPts val="282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Classic"/>
              </a:rPr>
              <a:t>https://helpx.adobe.com/br/photoshop/using/generative-fill.html]</a:t>
            </a:r>
          </a:p>
          <a:p>
            <a:pPr>
              <a:lnSpc>
                <a:spcPts val="2820"/>
              </a:lnSpc>
            </a:pPr>
          </a:p>
          <a:p>
            <a:pPr marL="647700" indent="-323850" lvl="1">
              <a:lnSpc>
                <a:spcPts val="282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Classic"/>
              </a:rPr>
              <a:t>https://theresanaiforthat.com/</a:t>
            </a:r>
          </a:p>
          <a:p>
            <a:pPr>
              <a:lnSpc>
                <a:spcPts val="2820"/>
              </a:lnSpc>
            </a:pPr>
          </a:p>
          <a:p>
            <a:pPr>
              <a:lnSpc>
                <a:spcPts val="2820"/>
              </a:lnSpc>
            </a:pP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84164" y="2168741"/>
            <a:ext cx="5707457" cy="10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OBRIGADO!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80002" y="3111203"/>
            <a:ext cx="7646172" cy="9624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64132" indent="-232066" lvl="1">
              <a:lnSpc>
                <a:spcPts val="3224"/>
              </a:lnSpc>
              <a:buFont typeface="Arial"/>
              <a:buChar char="•"/>
            </a:pPr>
            <a:r>
              <a:rPr lang="en-US" sz="2149">
                <a:solidFill>
                  <a:srgbClr val="000000"/>
                </a:solidFill>
                <a:latin typeface="Montserrat Classic Bold"/>
              </a:rPr>
              <a:t>A automatização e replicação da consciência humana sempre foram temas presentes no debate científico.</a:t>
            </a:r>
          </a:p>
          <a:p>
            <a:pPr>
              <a:lnSpc>
                <a:spcPts val="3224"/>
              </a:lnSpc>
            </a:pPr>
          </a:p>
          <a:p>
            <a:pPr marL="464132" indent="-232066" lvl="1">
              <a:lnSpc>
                <a:spcPts val="3224"/>
              </a:lnSpc>
              <a:buFont typeface="Arial"/>
              <a:buChar char="•"/>
            </a:pPr>
            <a:r>
              <a:rPr lang="en-US" sz="2149">
                <a:solidFill>
                  <a:srgbClr val="000000"/>
                </a:solidFill>
                <a:latin typeface="Montserrat Classic Bold"/>
              </a:rPr>
              <a:t>Ganha força a partir do século XX, expandindo-se de maneira definitiva a partir da década de 1950.</a:t>
            </a:r>
          </a:p>
          <a:p>
            <a:pPr>
              <a:lnSpc>
                <a:spcPts val="3224"/>
              </a:lnSpc>
            </a:pPr>
          </a:p>
          <a:p>
            <a:pPr marL="464132" indent="-232066" lvl="1">
              <a:lnSpc>
                <a:spcPts val="3224"/>
              </a:lnSpc>
              <a:buFont typeface="Arial"/>
              <a:buChar char="•"/>
            </a:pPr>
            <a:r>
              <a:rPr lang="en-US" sz="2149">
                <a:solidFill>
                  <a:srgbClr val="000000"/>
                </a:solidFill>
                <a:latin typeface="Montserrat Classic Bold"/>
              </a:rPr>
              <a:t>Primeiro Artigo com o termo em 1950 escrito por Alan Turing.</a:t>
            </a:r>
          </a:p>
          <a:p>
            <a:pPr>
              <a:lnSpc>
                <a:spcPts val="3224"/>
              </a:lnSpc>
            </a:pPr>
          </a:p>
          <a:p>
            <a:pPr marL="464132" indent="-232066" lvl="1">
              <a:lnSpc>
                <a:spcPts val="3224"/>
              </a:lnSpc>
              <a:buFont typeface="Arial"/>
              <a:buChar char="•"/>
            </a:pPr>
            <a:r>
              <a:rPr lang="en-US" sz="2149">
                <a:solidFill>
                  <a:srgbClr val="000000"/>
                </a:solidFill>
                <a:latin typeface="Montserrat Classic Bold"/>
              </a:rPr>
              <a:t>John McCarty, pai da IA, e criador da Lisp em 1970.</a:t>
            </a:r>
          </a:p>
          <a:p>
            <a:pPr>
              <a:lnSpc>
                <a:spcPts val="3224"/>
              </a:lnSpc>
            </a:pPr>
          </a:p>
          <a:p>
            <a:pPr marL="464132" indent="-232066" lvl="1">
              <a:lnSpc>
                <a:spcPts val="3224"/>
              </a:lnSpc>
              <a:buFont typeface="Arial"/>
              <a:buChar char="•"/>
            </a:pPr>
            <a:r>
              <a:rPr lang="en-US" sz="2149">
                <a:solidFill>
                  <a:srgbClr val="000000"/>
                </a:solidFill>
                <a:latin typeface="Montserrat Classic Bold"/>
              </a:rPr>
              <a:t>Expansão dos estudos a fim de testar o método de Turing.</a:t>
            </a:r>
          </a:p>
          <a:p>
            <a:pPr>
              <a:lnSpc>
                <a:spcPts val="3224"/>
              </a:lnSpc>
            </a:pPr>
          </a:p>
          <a:p>
            <a:pPr marL="464132" indent="-232066" lvl="1">
              <a:lnSpc>
                <a:spcPts val="3224"/>
              </a:lnSpc>
              <a:buFont typeface="Arial"/>
              <a:buChar char="•"/>
            </a:pPr>
            <a:r>
              <a:rPr lang="en-US" sz="2149">
                <a:solidFill>
                  <a:srgbClr val="000000"/>
                </a:solidFill>
                <a:latin typeface="Montserrat Classic Bold"/>
              </a:rPr>
              <a:t>Surgimento da Eliza(1966) e do Dendral(1965).</a:t>
            </a:r>
          </a:p>
          <a:p>
            <a:pPr>
              <a:lnSpc>
                <a:spcPts val="3224"/>
              </a:lnSpc>
            </a:pPr>
          </a:p>
          <a:p>
            <a:pPr>
              <a:lnSpc>
                <a:spcPts val="3224"/>
              </a:lnSpc>
            </a:pPr>
          </a:p>
          <a:p>
            <a:pPr>
              <a:lnSpc>
                <a:spcPts val="3224"/>
              </a:lnSpc>
            </a:pPr>
          </a:p>
          <a:p>
            <a:pPr>
              <a:lnSpc>
                <a:spcPts val="3224"/>
              </a:lnSpc>
            </a:pPr>
          </a:p>
          <a:p>
            <a:pPr>
              <a:lnSpc>
                <a:spcPts val="3224"/>
              </a:lnSpc>
            </a:pPr>
          </a:p>
          <a:p>
            <a:pPr>
              <a:lnSpc>
                <a:spcPts val="3224"/>
              </a:lnSpc>
            </a:pPr>
          </a:p>
          <a:p>
            <a:pPr>
              <a:lnSpc>
                <a:spcPts val="3224"/>
              </a:lnSpc>
            </a:pPr>
          </a:p>
          <a:p>
            <a:pPr algn="l" marL="0" indent="0" lvl="0">
              <a:lnSpc>
                <a:spcPts val="3224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10969" y="1499586"/>
            <a:ext cx="6118937" cy="108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Histórico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669518" y="524576"/>
            <a:ext cx="3142796" cy="3710860"/>
          </a:xfrm>
          <a:custGeom>
            <a:avLst/>
            <a:gdLst/>
            <a:ahLst/>
            <a:cxnLst/>
            <a:rect r="r" b="b" t="t" l="l"/>
            <a:pathLst>
              <a:path h="3710860" w="3142796">
                <a:moveTo>
                  <a:pt x="0" y="0"/>
                </a:moveTo>
                <a:lnTo>
                  <a:pt x="3142796" y="0"/>
                </a:lnTo>
                <a:lnTo>
                  <a:pt x="3142796" y="3710860"/>
                </a:lnTo>
                <a:lnTo>
                  <a:pt x="0" y="3710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992380" y="524576"/>
            <a:ext cx="2922217" cy="3710860"/>
          </a:xfrm>
          <a:custGeom>
            <a:avLst/>
            <a:gdLst/>
            <a:ahLst/>
            <a:cxnLst/>
            <a:rect r="r" b="b" t="t" l="l"/>
            <a:pathLst>
              <a:path h="3710860" w="2922217">
                <a:moveTo>
                  <a:pt x="0" y="0"/>
                </a:moveTo>
                <a:lnTo>
                  <a:pt x="2922217" y="0"/>
                </a:lnTo>
                <a:lnTo>
                  <a:pt x="2922217" y="3710860"/>
                </a:lnTo>
                <a:lnTo>
                  <a:pt x="0" y="3710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292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669518" y="5143500"/>
            <a:ext cx="3142796" cy="4007645"/>
          </a:xfrm>
          <a:custGeom>
            <a:avLst/>
            <a:gdLst/>
            <a:ahLst/>
            <a:cxnLst/>
            <a:rect r="r" b="b" t="t" l="l"/>
            <a:pathLst>
              <a:path h="4007645" w="3142796">
                <a:moveTo>
                  <a:pt x="0" y="0"/>
                </a:moveTo>
                <a:lnTo>
                  <a:pt x="3142796" y="0"/>
                </a:lnTo>
                <a:lnTo>
                  <a:pt x="3142796" y="4007645"/>
                </a:lnTo>
                <a:lnTo>
                  <a:pt x="0" y="40076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0585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621948" y="5040525"/>
            <a:ext cx="4005930" cy="4041930"/>
          </a:xfrm>
          <a:custGeom>
            <a:avLst/>
            <a:gdLst/>
            <a:ahLst/>
            <a:cxnLst/>
            <a:rect r="r" b="b" t="t" l="l"/>
            <a:pathLst>
              <a:path h="4041930" w="4005930">
                <a:moveTo>
                  <a:pt x="0" y="0"/>
                </a:moveTo>
                <a:lnTo>
                  <a:pt x="4005930" y="0"/>
                </a:lnTo>
                <a:lnTo>
                  <a:pt x="4005930" y="4041930"/>
                </a:lnTo>
                <a:lnTo>
                  <a:pt x="0" y="40419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623" t="-87" r="-1359" b="-1699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87207" y="3739244"/>
            <a:ext cx="6118937" cy="512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 </a:t>
            </a:r>
            <a:r>
              <a:rPr lang="en-US" sz="2700">
                <a:solidFill>
                  <a:srgbClr val="000000"/>
                </a:solidFill>
                <a:latin typeface="Montserrat Classic Bold"/>
                <a:hlinkClick r:id="rId6" tooltip="https://pt.wikipedia.org/wiki/John_McCarthy"/>
              </a:rPr>
              <a:t>John McCarthy</a:t>
            </a:r>
          </a:p>
          <a:p>
            <a:pPr marL="993144" indent="-331048" lvl="2">
              <a:lnSpc>
                <a:spcPts val="3450"/>
              </a:lnSpc>
              <a:buFont typeface="Arial"/>
              <a:buChar char="⚬"/>
            </a:pPr>
            <a:r>
              <a:rPr lang="en-US" sz="2300">
                <a:solidFill>
                  <a:srgbClr val="000000"/>
                </a:solidFill>
                <a:latin typeface="Montserrat Classic"/>
              </a:rPr>
              <a:t>Criador do termo</a:t>
            </a:r>
          </a:p>
          <a:p>
            <a:pPr marL="993144" indent="-331048" lvl="2">
              <a:lnSpc>
                <a:spcPts val="3450"/>
              </a:lnSpc>
              <a:buFont typeface="Arial"/>
              <a:buChar char="⚬"/>
            </a:pPr>
            <a:r>
              <a:rPr lang="en-US" sz="2300">
                <a:solidFill>
                  <a:srgbClr val="000000"/>
                </a:solidFill>
                <a:latin typeface="Montserrat Classic"/>
              </a:rPr>
              <a:t>Lisp</a:t>
            </a:r>
          </a:p>
          <a:p>
            <a:pPr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Alan Turing</a:t>
            </a:r>
          </a:p>
          <a:p>
            <a:pPr marL="1165860" indent="-388620" lvl="2">
              <a:lnSpc>
                <a:spcPts val="4050"/>
              </a:lnSpc>
              <a:buFont typeface="Arial"/>
              <a:buChar char="⚬"/>
            </a:pPr>
            <a:r>
              <a:rPr lang="en-US" sz="2700">
                <a:solidFill>
                  <a:srgbClr val="000000"/>
                </a:solidFill>
                <a:latin typeface="Montserrat Classic"/>
              </a:rPr>
              <a:t>Teste </a:t>
            </a:r>
            <a:r>
              <a:rPr lang="en-US" sz="2700">
                <a:solidFill>
                  <a:srgbClr val="000000"/>
                </a:solidFill>
                <a:latin typeface="Montserrat Classic"/>
              </a:rPr>
              <a:t>de Turing</a:t>
            </a:r>
          </a:p>
          <a:p>
            <a:pPr marL="582930" indent="-29146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 Classic Bold"/>
              </a:rPr>
              <a:t>Joseph Weizenbaum</a:t>
            </a:r>
          </a:p>
          <a:p>
            <a:pPr marL="993144" indent="-331048" lvl="2">
              <a:lnSpc>
                <a:spcPts val="3450"/>
              </a:lnSpc>
              <a:buFont typeface="Arial"/>
              <a:buChar char="⚬"/>
            </a:pPr>
            <a:r>
              <a:rPr lang="en-US" sz="2300">
                <a:solidFill>
                  <a:srgbClr val="000000"/>
                </a:solidFill>
                <a:latin typeface="Montserrat Classic"/>
              </a:rPr>
              <a:t>Criador da Eliza</a:t>
            </a:r>
          </a:p>
          <a:p>
            <a:pPr marL="518162" indent="-259081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Montserrat Classic Bold"/>
              </a:rPr>
              <a:t>IBM</a:t>
            </a:r>
          </a:p>
          <a:p>
            <a:pPr marL="993144" indent="-331048" lvl="2">
              <a:lnSpc>
                <a:spcPts val="3450"/>
              </a:lnSpc>
              <a:buFont typeface="Arial"/>
              <a:buChar char="⚬"/>
            </a:pPr>
            <a:r>
              <a:rPr lang="en-US" sz="2300">
                <a:solidFill>
                  <a:srgbClr val="000000"/>
                </a:solidFill>
                <a:latin typeface="Montserrat Classic"/>
              </a:rPr>
              <a:t>Deep Blue</a:t>
            </a:r>
          </a:p>
          <a:p>
            <a:pPr marL="993144" indent="-331048" lvl="2">
              <a:lnSpc>
                <a:spcPts val="3450"/>
              </a:lnSpc>
              <a:buFont typeface="Arial"/>
              <a:buChar char="⚬"/>
            </a:pPr>
            <a:r>
              <a:rPr lang="en-US" sz="2300">
                <a:solidFill>
                  <a:srgbClr val="000000"/>
                </a:solidFill>
                <a:latin typeface="Montserrat Classic"/>
              </a:rPr>
              <a:t>Watson</a:t>
            </a:r>
          </a:p>
          <a:p>
            <a:pPr algn="l">
              <a:lnSpc>
                <a:spcPts val="345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39180" y="1902486"/>
            <a:ext cx="6118937" cy="108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Personalidades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184301" y="4303544"/>
            <a:ext cx="4415920" cy="1001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22"/>
              </a:lnSpc>
            </a:pPr>
            <a:r>
              <a:rPr lang="en-US" sz="1948">
                <a:solidFill>
                  <a:srgbClr val="000000"/>
                </a:solidFill>
                <a:latin typeface="Montserrat Classic Bold"/>
              </a:rPr>
              <a:t> </a:t>
            </a:r>
            <a:r>
              <a:rPr lang="en-US" sz="1948">
                <a:solidFill>
                  <a:srgbClr val="000000"/>
                </a:solidFill>
                <a:latin typeface="Montserrat Classic Bold"/>
                <a:hlinkClick r:id="rId7" tooltip="https://pt.wikipedia.org/wiki/John_McCarthy"/>
              </a:rPr>
              <a:t>John McCarthy</a:t>
            </a:r>
          </a:p>
          <a:p>
            <a:pPr>
              <a:lnSpc>
                <a:spcPts val="2489"/>
              </a:lnSpc>
            </a:pPr>
          </a:p>
          <a:p>
            <a:pPr algn="l">
              <a:lnSpc>
                <a:spcPts val="248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4600221" y="4303544"/>
            <a:ext cx="4415920" cy="363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2"/>
              </a:lnSpc>
            </a:pPr>
            <a:r>
              <a:rPr lang="en-US" sz="1948">
                <a:solidFill>
                  <a:srgbClr val="000000"/>
                </a:solidFill>
                <a:latin typeface="Montserrat Classic Bold"/>
              </a:rPr>
              <a:t>Alan Turing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184301" y="9184372"/>
            <a:ext cx="4415920" cy="691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9"/>
              </a:lnSpc>
            </a:pPr>
            <a:r>
              <a:rPr lang="en-US" sz="1859">
                <a:solidFill>
                  <a:srgbClr val="000000"/>
                </a:solidFill>
                <a:latin typeface="Montserrat Classic Bold"/>
              </a:rPr>
              <a:t>Joseph Weizenbaum</a:t>
            </a:r>
          </a:p>
          <a:p>
            <a:pPr algn="l">
              <a:lnSpc>
                <a:spcPts val="278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5426081" y="9044355"/>
            <a:ext cx="518071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Montserrat Classic Bold"/>
              </a:rPr>
              <a:t>IBM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41075" y="7995831"/>
            <a:ext cx="3451574" cy="845380"/>
            <a:chOff x="0" y="0"/>
            <a:chExt cx="909057" cy="22265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09057" cy="222651"/>
            </a:xfrm>
            <a:custGeom>
              <a:avLst/>
              <a:gdLst/>
              <a:ahLst/>
              <a:cxnLst/>
              <a:rect r="r" b="b" t="t" l="l"/>
              <a:pathLst>
                <a:path h="22265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41075" y="3206013"/>
            <a:ext cx="3451574" cy="845380"/>
            <a:chOff x="0" y="0"/>
            <a:chExt cx="909057" cy="22265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09057" cy="222651"/>
            </a:xfrm>
            <a:custGeom>
              <a:avLst/>
              <a:gdLst/>
              <a:ahLst/>
              <a:cxnLst/>
              <a:rect r="r" b="b" t="t" l="l"/>
              <a:pathLst>
                <a:path h="22265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41075" y="4403468"/>
            <a:ext cx="3451574" cy="845380"/>
            <a:chOff x="0" y="0"/>
            <a:chExt cx="909057" cy="22265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09057" cy="222651"/>
            </a:xfrm>
            <a:custGeom>
              <a:avLst/>
              <a:gdLst/>
              <a:ahLst/>
              <a:cxnLst/>
              <a:rect r="r" b="b" t="t" l="l"/>
              <a:pathLst>
                <a:path h="22265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41075" y="5600922"/>
            <a:ext cx="3451574" cy="845380"/>
            <a:chOff x="0" y="0"/>
            <a:chExt cx="909057" cy="22265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09057" cy="222651"/>
            </a:xfrm>
            <a:custGeom>
              <a:avLst/>
              <a:gdLst/>
              <a:ahLst/>
              <a:cxnLst/>
              <a:rect r="r" b="b" t="t" l="l"/>
              <a:pathLst>
                <a:path h="22265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41075" y="6798377"/>
            <a:ext cx="3451574" cy="845380"/>
            <a:chOff x="0" y="0"/>
            <a:chExt cx="909057" cy="22265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09057" cy="222651"/>
            </a:xfrm>
            <a:custGeom>
              <a:avLst/>
              <a:gdLst/>
              <a:ahLst/>
              <a:cxnLst/>
              <a:rect r="r" b="b" t="t" l="l"/>
              <a:pathLst>
                <a:path h="22265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095350" y="6855877"/>
            <a:ext cx="3451574" cy="845380"/>
            <a:chOff x="0" y="0"/>
            <a:chExt cx="909057" cy="22265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09057" cy="222651"/>
            </a:xfrm>
            <a:custGeom>
              <a:avLst/>
              <a:gdLst/>
              <a:ahLst/>
              <a:cxnLst/>
              <a:rect r="r" b="b" t="t" l="l"/>
              <a:pathLst>
                <a:path h="22265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095350" y="3206013"/>
            <a:ext cx="3451574" cy="845380"/>
            <a:chOff x="0" y="0"/>
            <a:chExt cx="909057" cy="22265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09057" cy="222651"/>
            </a:xfrm>
            <a:custGeom>
              <a:avLst/>
              <a:gdLst/>
              <a:ahLst/>
              <a:cxnLst/>
              <a:rect r="r" b="b" t="t" l="l"/>
              <a:pathLst>
                <a:path h="22265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095350" y="4403468"/>
            <a:ext cx="3451574" cy="845380"/>
            <a:chOff x="0" y="0"/>
            <a:chExt cx="909057" cy="22265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09057" cy="222651"/>
            </a:xfrm>
            <a:custGeom>
              <a:avLst/>
              <a:gdLst/>
              <a:ahLst/>
              <a:cxnLst/>
              <a:rect r="r" b="b" t="t" l="l"/>
              <a:pathLst>
                <a:path h="22265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Montserrat Classic"/>
                </a:rPr>
                <a:t>Sistemas Financeiros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095350" y="5658422"/>
            <a:ext cx="3451574" cy="845380"/>
            <a:chOff x="0" y="0"/>
            <a:chExt cx="909057" cy="222651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09057" cy="222651"/>
            </a:xfrm>
            <a:custGeom>
              <a:avLst/>
              <a:gdLst/>
              <a:ahLst/>
              <a:cxnLst/>
              <a:rect r="r" b="b" t="t" l="l"/>
              <a:pathLst>
                <a:path h="22265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896403" y="8262057"/>
            <a:ext cx="3140918" cy="351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56"/>
              </a:lnSpc>
            </a:pPr>
            <a:r>
              <a:rPr lang="en-US" sz="2600">
                <a:solidFill>
                  <a:srgbClr val="000000"/>
                </a:solidFill>
                <a:latin typeface="Montserrat Classic"/>
              </a:rPr>
              <a:t>Streaming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138046" y="3472239"/>
            <a:ext cx="2657633" cy="351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56"/>
              </a:lnSpc>
            </a:pPr>
            <a:r>
              <a:rPr lang="en-US" sz="2600">
                <a:solidFill>
                  <a:srgbClr val="000000"/>
                </a:solidFill>
                <a:latin typeface="Montserrat Classic"/>
              </a:rPr>
              <a:t>Chatbots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896403" y="4669693"/>
            <a:ext cx="3140918" cy="351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56"/>
              </a:lnSpc>
            </a:pPr>
            <a:r>
              <a:rPr lang="en-US" sz="2600">
                <a:solidFill>
                  <a:srgbClr val="000000"/>
                </a:solidFill>
                <a:latin typeface="Montserrat Classic"/>
              </a:rPr>
              <a:t>Assistentes virtuais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41075" y="5695698"/>
            <a:ext cx="3466722" cy="693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56"/>
              </a:lnSpc>
            </a:pPr>
            <a:r>
              <a:rPr lang="en-US" sz="2600">
                <a:solidFill>
                  <a:srgbClr val="000000"/>
                </a:solidFill>
                <a:latin typeface="Montserrat Classic"/>
              </a:rPr>
              <a:t>Reconhecimento Facial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896403" y="6893152"/>
            <a:ext cx="3140918" cy="693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56"/>
              </a:lnSpc>
            </a:pPr>
            <a:r>
              <a:rPr lang="en-US" sz="2600">
                <a:solidFill>
                  <a:srgbClr val="000000"/>
                </a:solidFill>
                <a:latin typeface="Montserrat Classic"/>
              </a:rPr>
              <a:t>Algoritmos de Busca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248263" y="7122102"/>
            <a:ext cx="3145749" cy="351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56"/>
              </a:lnSpc>
            </a:pPr>
            <a:r>
              <a:rPr lang="en-US" sz="2600">
                <a:solidFill>
                  <a:srgbClr val="000000"/>
                </a:solidFill>
                <a:latin typeface="Montserrat Classic"/>
              </a:rPr>
              <a:t>Redes Sociais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248263" y="3300789"/>
            <a:ext cx="3037357" cy="693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56"/>
              </a:lnSpc>
            </a:pPr>
            <a:r>
              <a:rPr lang="en-US" sz="2600">
                <a:solidFill>
                  <a:srgbClr val="000000"/>
                </a:solidFill>
                <a:latin typeface="Montserrat Classic"/>
              </a:rPr>
              <a:t>Automação industrial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492321" y="5753198"/>
            <a:ext cx="2657633" cy="693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56"/>
              </a:lnSpc>
            </a:pPr>
            <a:r>
              <a:rPr lang="en-US" sz="2600">
                <a:solidFill>
                  <a:srgbClr val="000000"/>
                </a:solidFill>
                <a:latin typeface="Montserrat Classic"/>
              </a:rPr>
              <a:t>Editores de Texto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628379" y="1066578"/>
            <a:ext cx="11192759" cy="823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161"/>
              </a:lnSpc>
            </a:pPr>
            <a:r>
              <a:rPr lang="en-US" sz="6100">
                <a:solidFill>
                  <a:srgbClr val="000000"/>
                </a:solidFill>
                <a:latin typeface="Montserrat Classic Bold"/>
              </a:rPr>
              <a:t>Aplicações </a:t>
            </a:r>
          </a:p>
        </p:txBody>
      </p:sp>
      <p:grpSp>
        <p:nvGrpSpPr>
          <p:cNvPr name="Group 38" id="38"/>
          <p:cNvGrpSpPr/>
          <p:nvPr/>
        </p:nvGrpSpPr>
        <p:grpSpPr>
          <a:xfrm rot="0">
            <a:off x="13246244" y="7995831"/>
            <a:ext cx="3453081" cy="717265"/>
            <a:chOff x="0" y="0"/>
            <a:chExt cx="909454" cy="188909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909453" cy="188909"/>
            </a:xfrm>
            <a:custGeom>
              <a:avLst/>
              <a:gdLst/>
              <a:ahLst/>
              <a:cxnLst/>
              <a:rect r="r" b="b" t="t" l="l"/>
              <a:pathLst>
                <a:path h="188909" w="909453">
                  <a:moveTo>
                    <a:pt x="76229" y="0"/>
                  </a:moveTo>
                  <a:lnTo>
                    <a:pt x="833224" y="0"/>
                  </a:lnTo>
                  <a:cubicBezTo>
                    <a:pt x="853442" y="0"/>
                    <a:pt x="872831" y="8031"/>
                    <a:pt x="887126" y="22327"/>
                  </a:cubicBezTo>
                  <a:cubicBezTo>
                    <a:pt x="901422" y="36623"/>
                    <a:pt x="909453" y="56012"/>
                    <a:pt x="909453" y="76229"/>
                  </a:cubicBezTo>
                  <a:lnTo>
                    <a:pt x="909453" y="112680"/>
                  </a:lnTo>
                  <a:cubicBezTo>
                    <a:pt x="909453" y="154780"/>
                    <a:pt x="875325" y="188909"/>
                    <a:pt x="833224" y="188909"/>
                  </a:cubicBezTo>
                  <a:lnTo>
                    <a:pt x="76229" y="188909"/>
                  </a:lnTo>
                  <a:cubicBezTo>
                    <a:pt x="56012" y="188909"/>
                    <a:pt x="36623" y="180878"/>
                    <a:pt x="22327" y="166582"/>
                  </a:cubicBezTo>
                  <a:cubicBezTo>
                    <a:pt x="8031" y="152286"/>
                    <a:pt x="0" y="132897"/>
                    <a:pt x="0" y="112680"/>
                  </a:cubicBezTo>
                  <a:lnTo>
                    <a:pt x="0" y="76229"/>
                  </a:lnTo>
                  <a:cubicBezTo>
                    <a:pt x="0" y="56012"/>
                    <a:pt x="8031" y="36623"/>
                    <a:pt x="22327" y="22327"/>
                  </a:cubicBezTo>
                  <a:cubicBezTo>
                    <a:pt x="36623" y="8031"/>
                    <a:pt x="56012" y="0"/>
                    <a:pt x="76229" y="0"/>
                  </a:cubicBezTo>
                  <a:close/>
                </a:path>
              </a:pathLst>
            </a:custGeom>
            <a:solidFill>
              <a:srgbClr val="CADDFF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000000"/>
                  </a:solidFill>
                  <a:latin typeface="Montserrat Classic"/>
                </a:rPr>
                <a:t>Segurança 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19599" y="2033864"/>
            <a:ext cx="8146904" cy="3117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Inteligência aprendizado de máquina </a:t>
            </a:r>
          </a:p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APRENDIZADO PROFUNDO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84164" y="4408683"/>
            <a:ext cx="5658079" cy="3112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Aumento da produtividade</a:t>
            </a:r>
          </a:p>
          <a:p>
            <a:pPr>
              <a:lnSpc>
                <a:spcPts val="4199"/>
              </a:lnSpc>
            </a:pPr>
          </a:p>
          <a:p>
            <a:pPr>
              <a:lnSpc>
                <a:spcPts val="4199"/>
              </a:lnSpc>
            </a:pPr>
          </a:p>
          <a:p>
            <a:pPr>
              <a:lnSpc>
                <a:spcPts val="4199"/>
              </a:lnSpc>
            </a:pP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Ideias que não fogem ao tema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84164" y="2168741"/>
            <a:ext cx="5477028" cy="2117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IA PARA geração de CONTEUDO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49284" y="4927829"/>
            <a:ext cx="5111907" cy="1323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Montserrat Classic Bold"/>
              </a:rPr>
              <a:t>"Nenhum homem é melhor do que uma máquina e nenhuma máquina é melhor do que um homem com uma máquina.”</a:t>
            </a:r>
          </a:p>
          <a:p>
            <a:pPr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Montserrat Classic Bold"/>
              </a:rPr>
              <a:t>   ~ </a:t>
            </a:r>
            <a:r>
              <a:rPr lang="en-US" sz="1899">
                <a:solidFill>
                  <a:srgbClr val="000000"/>
                </a:solidFill>
                <a:latin typeface="Montserrat Classic Bold"/>
              </a:rPr>
              <a:t>Paul Tudor Jones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84164" y="4209631"/>
            <a:ext cx="6118937" cy="3138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Utilidade das IAs para criadores de conteúdo</a:t>
            </a:r>
          </a:p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Problema com a comunidade artística que não entende e aproveita as IAs</a:t>
            </a:r>
          </a:p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584164" y="2168741"/>
            <a:ext cx="5049088" cy="2117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IA PARA CRIATIVIDADE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84164" y="4408683"/>
            <a:ext cx="5114925" cy="206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Evolução recente das IAs de geração de texto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"/>
              </a:rPr>
              <a:t>Exemplos práticos em diferentes setores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84164" y="2168741"/>
            <a:ext cx="5477028" cy="2117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IA PARA geração de texto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DAFlwgm4a1k</dc:identifier>
  <dcterms:modified xsi:type="dcterms:W3CDTF">2011-08-01T06:04:30Z</dcterms:modified>
  <cp:revision>1</cp:revision>
  <dc:title>IA para Criação de Conteúdo</dc:title>
</cp:coreProperties>
</file>

<file path=docProps/thumbnail.jpeg>
</file>